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Work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2D36A3-F5BA-4DA5-A563-68BD1FDC44B1}">
  <a:tblStyle styleId="{6A2D36A3-F5BA-4DA5-A563-68BD1FDC44B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5BB51B5-6501-4DDD-8763-970C67BF3EB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WorkSans-regular.fntdata"/><Relationship Id="rId11" Type="http://schemas.openxmlformats.org/officeDocument/2006/relationships/font" Target="fonts/Halant-bold.fntdata"/><Relationship Id="rId22" Type="http://schemas.openxmlformats.org/officeDocument/2006/relationships/font" Target="fonts/WorkSans-italic.fntdata"/><Relationship Id="rId10" Type="http://schemas.openxmlformats.org/officeDocument/2006/relationships/font" Target="fonts/Halant-regular.fntdata"/><Relationship Id="rId21" Type="http://schemas.openxmlformats.org/officeDocument/2006/relationships/font" Target="fonts/WorkSans-bold.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23" Type="http://schemas.openxmlformats.org/officeDocument/2006/relationships/font" Target="fonts/Work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a05af15b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a05af15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6a05af15b9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6a05af15b9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6a05af15b9_0_2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6a05af15b9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fords-theatre.s3.amazonaws.com/files/resources/second-inaugural-cut.pdf" TargetMode="External"/><Relationship Id="rId6" Type="http://schemas.openxmlformats.org/officeDocument/2006/relationships/hyperlink" Target="https://fords-theatre.s3.amazonaws.com/files/resources/second-inaugural-glossary.pdf" TargetMode="External"/><Relationship Id="rId7" Type="http://schemas.openxmlformats.org/officeDocument/2006/relationships/hyperlink" Target="https://fords-theatre.s3.amazonaws.com/files/resources/second-inaugural-glossary.pdf" TargetMode="External"/><Relationship Id="rId8" Type="http://schemas.openxmlformats.org/officeDocument/2006/relationships/hyperlink" Target="https://fords-theatre.s3.amazonaws.com/files/resources/second-inaugural-glossary.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Change and Continuity Over Time</a:t>
            </a:r>
            <a:r>
              <a:rPr lang="en" sz="1700">
                <a:solidFill>
                  <a:schemeClr val="dk1"/>
                </a:solidFill>
                <a:latin typeface="Halant"/>
                <a:ea typeface="Halant"/>
                <a:cs typeface="Halant"/>
                <a:sym typeface="Halant"/>
              </a:rPr>
              <a:t>: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Lincoln</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4340553" y="15177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Lincoln’s Stance on Slavery</a:t>
            </a:r>
            <a:endParaRPr sz="1300">
              <a:latin typeface="Inter"/>
              <a:ea typeface="Inter"/>
              <a:cs typeface="Inter"/>
              <a:sym typeface="Inter"/>
            </a:endParaRPr>
          </a:p>
        </p:txBody>
      </p:sp>
      <p:sp>
        <p:nvSpPr>
          <p:cNvPr id="60" name="Google Shape;60;p13"/>
          <p:cNvSpPr txBox="1"/>
          <p:nvPr/>
        </p:nvSpPr>
        <p:spPr>
          <a:xfrm>
            <a:off x="1172225" y="14845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Write a one sentence description for each one summarizing Lincoln’s stance on slavery.</a:t>
            </a:r>
            <a:endParaRPr i="1" sz="1200">
              <a:latin typeface="Plus Jakarta Sans"/>
              <a:ea typeface="Plus Jakarta Sans"/>
              <a:cs typeface="Plus Jakarta Sans"/>
              <a:sym typeface="Plus Jakarta Sans"/>
            </a:endParaRPr>
          </a:p>
        </p:txBody>
      </p:sp>
      <p:sp>
        <p:nvSpPr>
          <p:cNvPr id="61" name="Google Shape;61;p13"/>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62" name="Google Shape;62;p13"/>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63" name="Google Shape;63;p13"/>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64" name="Google Shape;64;p13"/>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65" name="Google Shape;65;p13"/>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66" name="Google Shape;66;p13"/>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67" name="Google Shape;67;p13"/>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68" name="Google Shape;68;p13"/>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69" name="Google Shape;69;p13"/>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1:</a:t>
            </a:r>
            <a:endParaRPr sz="1200">
              <a:latin typeface="Inter"/>
              <a:ea typeface="Inter"/>
              <a:cs typeface="Inter"/>
              <a:sym typeface="Inter"/>
            </a:endParaRPr>
          </a:p>
        </p:txBody>
      </p:sp>
      <p:sp>
        <p:nvSpPr>
          <p:cNvPr id="70" name="Google Shape;70;p13"/>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3: </a:t>
            </a:r>
            <a:endParaRPr sz="1200">
              <a:latin typeface="Inter"/>
              <a:ea typeface="Inter"/>
              <a:cs typeface="Inter"/>
              <a:sym typeface="Inter"/>
            </a:endParaRPr>
          </a:p>
        </p:txBody>
      </p:sp>
      <p:sp>
        <p:nvSpPr>
          <p:cNvPr id="71" name="Google Shape;71;p13"/>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5:</a:t>
            </a:r>
            <a:endParaRPr sz="1200">
              <a:latin typeface="Inter"/>
              <a:ea typeface="Inter"/>
              <a:cs typeface="Inter"/>
              <a:sym typeface="Inter"/>
            </a:endParaRPr>
          </a:p>
        </p:txBody>
      </p:sp>
      <p:sp>
        <p:nvSpPr>
          <p:cNvPr id="72" name="Google Shape;72;p13"/>
          <p:cNvSpPr txBox="1"/>
          <p:nvPr/>
        </p:nvSpPr>
        <p:spPr>
          <a:xfrm>
            <a:off x="59579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7:</a:t>
            </a:r>
            <a:endParaRPr sz="1200">
              <a:latin typeface="Inter"/>
              <a:ea typeface="Inter"/>
              <a:cs typeface="Inter"/>
              <a:sym typeface="Inter"/>
            </a:endParaRPr>
          </a:p>
        </p:txBody>
      </p:sp>
      <p:sp>
        <p:nvSpPr>
          <p:cNvPr id="73" name="Google Shape;73;p13"/>
          <p:cNvSpPr txBox="1"/>
          <p:nvPr/>
        </p:nvSpPr>
        <p:spPr>
          <a:xfrm>
            <a:off x="610650" y="572234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2: </a:t>
            </a:r>
            <a:endParaRPr sz="1200">
              <a:latin typeface="Inter"/>
              <a:ea typeface="Inter"/>
              <a:cs typeface="Inter"/>
              <a:sym typeface="Inter"/>
            </a:endParaRPr>
          </a:p>
        </p:txBody>
      </p:sp>
      <p:sp>
        <p:nvSpPr>
          <p:cNvPr id="74" name="Google Shape;74;p13"/>
          <p:cNvSpPr txBox="1"/>
          <p:nvPr/>
        </p:nvSpPr>
        <p:spPr>
          <a:xfrm>
            <a:off x="2986088" y="572235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4:</a:t>
            </a:r>
            <a:endParaRPr sz="1200">
              <a:latin typeface="Inter"/>
              <a:ea typeface="Inter"/>
              <a:cs typeface="Inter"/>
              <a:sym typeface="Inter"/>
            </a:endParaRPr>
          </a:p>
        </p:txBody>
      </p:sp>
      <p:sp>
        <p:nvSpPr>
          <p:cNvPr id="75" name="Google Shape;75;p13"/>
          <p:cNvSpPr txBox="1"/>
          <p:nvPr/>
        </p:nvSpPr>
        <p:spPr>
          <a:xfrm>
            <a:off x="5361525" y="572234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6:</a:t>
            </a:r>
            <a:endParaRPr sz="1200">
              <a:latin typeface="Inter"/>
              <a:ea typeface="Inter"/>
              <a:cs typeface="Inter"/>
              <a:sym typeface="Inter"/>
            </a:endParaRPr>
          </a:p>
        </p:txBody>
      </p:sp>
      <p:graphicFrame>
        <p:nvGraphicFramePr>
          <p:cNvPr id="76" name="Google Shape;76;p13"/>
          <p:cNvGraphicFramePr/>
          <p:nvPr/>
        </p:nvGraphicFramePr>
        <p:xfrm>
          <a:off x="469057" y="6977149"/>
          <a:ext cx="3000000" cy="3000000"/>
        </p:xfrm>
        <a:graphic>
          <a:graphicData uri="http://schemas.openxmlformats.org/drawingml/2006/table">
            <a:tbl>
              <a:tblPr>
                <a:noFill/>
                <a:tableStyleId>{6A2D36A3-F5BA-4DA5-A563-68BD1FDC44B1}</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77" name="Google Shape;77;p13"/>
          <p:cNvPicPr preferRelativeResize="0"/>
          <p:nvPr/>
        </p:nvPicPr>
        <p:blipFill>
          <a:blip r:embed="rId5">
            <a:alphaModFix/>
          </a:blip>
          <a:stretch>
            <a:fillRect/>
          </a:stretch>
        </p:blipFill>
        <p:spPr>
          <a:xfrm>
            <a:off x="381550" y="1568550"/>
            <a:ext cx="822875" cy="822875"/>
          </a:xfrm>
          <a:prstGeom prst="rect">
            <a:avLst/>
          </a:prstGeom>
          <a:noFill/>
          <a:ln>
            <a:noFill/>
          </a:ln>
        </p:spPr>
      </p:pic>
      <p:sp>
        <p:nvSpPr>
          <p:cNvPr id="78" name="Google Shape;78;p13"/>
          <p:cNvSpPr txBox="1"/>
          <p:nvPr/>
        </p:nvSpPr>
        <p:spPr>
          <a:xfrm>
            <a:off x="369049" y="919800"/>
            <a:ext cx="7074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4"/>
          <p:cNvSpPr txBox="1"/>
          <p:nvPr/>
        </p:nvSpPr>
        <p:spPr>
          <a:xfrm>
            <a:off x="0" y="0"/>
            <a:ext cx="7772400" cy="1173300"/>
          </a:xfrm>
          <a:prstGeom prst="rect">
            <a:avLst/>
          </a:prstGeom>
          <a:solidFill>
            <a:srgbClr val="38E0A4"/>
          </a:solidFill>
          <a:ln>
            <a:noFill/>
          </a:ln>
        </p:spPr>
        <p:txBody>
          <a:bodyPr anchorCtr="0" anchor="b"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Ford’s Theatre Museum:</a:t>
            </a:r>
            <a:r>
              <a:rPr lang="en" sz="1700">
                <a:solidFill>
                  <a:schemeClr val="dk1"/>
                </a:solidFill>
                <a:latin typeface="Halant"/>
                <a:ea typeface="Halant"/>
                <a:cs typeface="Halant"/>
                <a:sym typeface="Halant"/>
              </a:rPr>
              <a:t>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Analyzing Lincoln’s Second Inaugural Address</a:t>
            </a:r>
            <a:endParaRPr sz="2500">
              <a:solidFill>
                <a:schemeClr val="dk1"/>
              </a:solidFill>
              <a:latin typeface="Plus Jakarta Sans"/>
              <a:ea typeface="Plus Jakarta Sans"/>
              <a:cs typeface="Plus Jakarta Sans"/>
              <a:sym typeface="Plus Jakarta Sans"/>
            </a:endParaRPr>
          </a:p>
        </p:txBody>
      </p:sp>
      <p:sp>
        <p:nvSpPr>
          <p:cNvPr id="84" name="Google Shape;84;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8" name="Google Shape;88;p14"/>
          <p:cNvSpPr txBox="1"/>
          <p:nvPr/>
        </p:nvSpPr>
        <p:spPr>
          <a:xfrm>
            <a:off x="562150" y="1290625"/>
            <a:ext cx="6811500" cy="79083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Open the shortened version of Lincoln’s </a:t>
            </a:r>
            <a:r>
              <a:rPr lang="en" sz="1200" u="sng">
                <a:solidFill>
                  <a:schemeClr val="hlink"/>
                </a:solidFill>
                <a:latin typeface="Halant"/>
                <a:ea typeface="Halant"/>
                <a:cs typeface="Halant"/>
                <a:sym typeface="Halant"/>
                <a:hlinkClick r:id="rId5"/>
              </a:rPr>
              <a:t>speech</a:t>
            </a:r>
            <a:r>
              <a:rPr lang="en" sz="1200">
                <a:latin typeface="Halant"/>
                <a:ea typeface="Halant"/>
                <a:cs typeface="Halant"/>
                <a:sym typeface="Halant"/>
              </a:rPr>
              <a:t> provided by Ford’s Theatre Museum, analyze the speech by completing the guided questions below.</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Use the heading and date of the speech to provide </a:t>
            </a:r>
            <a:r>
              <a:rPr lang="en" sz="1200">
                <a:latin typeface="Inter"/>
                <a:ea typeface="Inter"/>
                <a:cs typeface="Inter"/>
                <a:sym typeface="Inter"/>
              </a:rPr>
              <a:t>contextualization</a:t>
            </a:r>
            <a:r>
              <a:rPr lang="en" sz="1200">
                <a:latin typeface="Inter"/>
                <a:ea typeface="Inter"/>
                <a:cs typeface="Inter"/>
                <a:sym typeface="Inter"/>
              </a:rPr>
              <a:t>. What do we know about this time period and the setting of Lincoln’s address?</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through all three paragraphs of the shortened speech. Note any terms you are unfamiliar with. Look them up using the </a:t>
            </a:r>
            <a:r>
              <a:rPr lang="en" sz="1200" u="sng">
                <a:solidFill>
                  <a:schemeClr val="hlink"/>
                </a:solidFill>
                <a:latin typeface="Inter"/>
                <a:ea typeface="Inter"/>
                <a:cs typeface="Inter"/>
                <a:sym typeface="Inter"/>
                <a:hlinkClick r:id="rId6"/>
              </a:rPr>
              <a:t>Ford’s Theatre </a:t>
            </a:r>
            <a:r>
              <a:rPr lang="en" sz="1200" u="sng">
                <a:solidFill>
                  <a:schemeClr val="hlink"/>
                </a:solidFill>
                <a:latin typeface="Inter"/>
                <a:ea typeface="Inter"/>
                <a:cs typeface="Inter"/>
                <a:sym typeface="Inter"/>
                <a:hlinkClick r:id="rId7"/>
              </a:rPr>
              <a:t>Museum</a:t>
            </a:r>
            <a:r>
              <a:rPr lang="en" sz="1200" u="sng">
                <a:solidFill>
                  <a:schemeClr val="hlink"/>
                </a:solidFill>
                <a:latin typeface="Inter"/>
                <a:ea typeface="Inter"/>
                <a:cs typeface="Inter"/>
                <a:sym typeface="Inter"/>
                <a:hlinkClick r:id="rId8"/>
              </a:rPr>
              <a:t> Glossary</a:t>
            </a:r>
            <a:r>
              <a:rPr lang="en" sz="1200">
                <a:latin typeface="Inter"/>
                <a:ea typeface="Inter"/>
                <a:cs typeface="Inter"/>
                <a:sym typeface="Inter"/>
              </a:rPr>
              <a:t> and write down their definitions.</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first paragraph of the speech, how does Lincoln compare the current state of the union to that of when he last gave an inaugural speech?</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second paragraph of the speech, how does Lincoln describe the motives of the Union and Confederacy four years earlier?</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third paragraph of the speech, how does Lincoln justify continued war effort?</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Lincoln was assassinated just six weeks after his Second Inaugural Address. After analyzing the speech, how do you think Lincoln intended to move forward after the Civil War’s end? Cite a quote from the speech and explain how it supports your claim.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sp>
        <p:nvSpPr>
          <p:cNvPr id="93" name="Google Shape;93;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Lincoln &amp; The 13th Amendment</a:t>
            </a:r>
            <a:endParaRPr sz="2500">
              <a:solidFill>
                <a:schemeClr val="dk1"/>
              </a:solidFill>
              <a:latin typeface="Plus Jakarta Sans"/>
              <a:ea typeface="Plus Jakarta Sans"/>
              <a:cs typeface="Plus Jakarta Sans"/>
              <a:sym typeface="Plus Jakarta Sans"/>
            </a:endParaRPr>
          </a:p>
        </p:txBody>
      </p:sp>
      <p:sp>
        <p:nvSpPr>
          <p:cNvPr id="94" name="Google Shape;9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5" name="Google Shape;9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7" name="Google Shape;97;p15"/>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98" name="Google Shape;98;p15"/>
          <p:cNvGraphicFramePr/>
          <p:nvPr/>
        </p:nvGraphicFramePr>
        <p:xfrm>
          <a:off x="419150" y="1061900"/>
          <a:ext cx="3000000" cy="3000000"/>
        </p:xfrm>
        <a:graphic>
          <a:graphicData uri="http://schemas.openxmlformats.org/drawingml/2006/table">
            <a:tbl>
              <a:tblPr>
                <a:noFill/>
                <a:tableStyleId>{B5BB51B5-6501-4DDD-8763-970C67BF3EB7}</a:tableStyleId>
              </a:tblPr>
              <a:tblGrid>
                <a:gridCol w="3195775"/>
                <a:gridCol w="3738425"/>
              </a:tblGrid>
              <a:tr h="10221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The 13th Amendment to the U.S. Constitution, ratified December 6, 1865; William Newman. “Uncle Abe's Valentine Sent by Columbia,” </a:t>
                      </a:r>
                      <a:r>
                        <a:rPr i="1" lang="en" sz="1200">
                          <a:solidFill>
                            <a:schemeClr val="dk1"/>
                          </a:solidFill>
                          <a:latin typeface="Halant"/>
                          <a:ea typeface="Halant"/>
                          <a:cs typeface="Halant"/>
                          <a:sym typeface="Halant"/>
                        </a:rPr>
                        <a:t>Frank Leslie's Illustrated Newspaper, </a:t>
                      </a:r>
                      <a:r>
                        <a:rPr lang="en" sz="1200">
                          <a:solidFill>
                            <a:schemeClr val="dk1"/>
                          </a:solidFill>
                          <a:latin typeface="Halant"/>
                          <a:ea typeface="Halant"/>
                          <a:cs typeface="Halant"/>
                          <a:sym typeface="Halant"/>
                        </a:rPr>
                        <a:t>February 25, 1865</a:t>
                      </a:r>
                      <a:r>
                        <a:rPr i="1" lang="en" sz="1200">
                          <a:solidFill>
                            <a:schemeClr val="dk1"/>
                          </a:solidFill>
                          <a:latin typeface="Halant"/>
                          <a:ea typeface="Halant"/>
                          <a:cs typeface="Halant"/>
                          <a:sym typeface="Halant"/>
                        </a:rPr>
                        <a:t>.</a:t>
                      </a:r>
                      <a:endParaRPr i="1" sz="1200">
                        <a:solidFill>
                          <a:schemeClr val="dk1"/>
                        </a:solidFill>
                        <a:latin typeface="Halant"/>
                        <a:ea typeface="Halant"/>
                        <a:cs typeface="Halant"/>
                        <a:sym typeface="Halant"/>
                      </a:endParaRPr>
                    </a:p>
                    <a:p>
                      <a:pPr indent="0" lvl="0" marL="0" rtl="0" algn="l">
                        <a:spcBef>
                          <a:spcPts val="0"/>
                        </a:spcBef>
                        <a:spcAft>
                          <a:spcPts val="0"/>
                        </a:spcAft>
                        <a:buNone/>
                      </a:pPr>
                      <a:r>
                        <a:t/>
                      </a:r>
                      <a:endParaRPr i="1" sz="1200">
                        <a:solidFill>
                          <a:schemeClr val="dk1"/>
                        </a:solidFill>
                        <a:latin typeface="Work Sans"/>
                        <a:ea typeface="Work Sans"/>
                        <a:cs typeface="Work Sans"/>
                        <a:sym typeface="Work Sans"/>
                      </a:endParaRPr>
                    </a:p>
                    <a:p>
                      <a:pPr indent="0" lvl="0" marL="0" rtl="0" algn="l">
                        <a:spcBef>
                          <a:spcPts val="0"/>
                        </a:spcBef>
                        <a:spcAft>
                          <a:spcPts val="0"/>
                        </a:spcAft>
                        <a:buNone/>
                      </a:pPr>
                      <a:r>
                        <a:rPr lang="en" sz="1000">
                          <a:solidFill>
                            <a:schemeClr val="dk1"/>
                          </a:solidFill>
                          <a:latin typeface="Inter"/>
                          <a:ea typeface="Inter"/>
                          <a:cs typeface="Inter"/>
                          <a:sym typeface="Inter"/>
                        </a:rPr>
                        <a:t>Note: The 13th Amendment, which abolished slavery, was signed into law on January 31, 1865. This cartoon depicts Abraham Lincoln receiving a letter from Columbia, the personification of the U.S., after it passed.</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0175">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Neither slavery nor involuntary servitude, except as a punishment for crime whereof the party shall have been duly convicted, shall exist within the United States, or any place subject to their jurisdiction.</a:t>
                      </a:r>
                      <a:endParaRPr sz="12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85025">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50" marB="91450" marR="91450" marL="91450">
                    <a:lnL cap="flat" cmpd="sng" w="19050">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i="1" lang="en" sz="1200">
                          <a:solidFill>
                            <a:schemeClr val="dk1"/>
                          </a:solidFill>
                          <a:latin typeface="Inter"/>
                          <a:ea typeface="Inter"/>
                          <a:cs typeface="Inter"/>
                          <a:sym typeface="Inter"/>
                        </a:rPr>
                        <a:t>Text From Cartoon</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IS LIKE A DREAM I ONCE HAD IN ILLINOIS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[BANNER]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CONSTITUTIONAL AMENDMENT</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JAN.    31    1865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UNCLE ABE’S VALENTINE SENT BY COLUMBIA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ENVELOPE FULL OF BROKEN CHAINS</a:t>
                      </a:r>
                      <a:endParaRPr sz="10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99" name="Google Shape;99;p15"/>
          <p:cNvPicPr preferRelativeResize="0"/>
          <p:nvPr/>
        </p:nvPicPr>
        <p:blipFill>
          <a:blip r:embed="rId5">
            <a:alphaModFix/>
          </a:blip>
          <a:stretch>
            <a:fillRect/>
          </a:stretch>
        </p:blipFill>
        <p:spPr>
          <a:xfrm>
            <a:off x="612925" y="2972275"/>
            <a:ext cx="2835770" cy="2904200"/>
          </a:xfrm>
          <a:prstGeom prst="rect">
            <a:avLst/>
          </a:prstGeom>
          <a:noFill/>
          <a:ln>
            <a:noFill/>
          </a:ln>
        </p:spPr>
      </p:pic>
      <p:sp>
        <p:nvSpPr>
          <p:cNvPr id="100" name="Google Shape;100;p15"/>
          <p:cNvSpPr txBox="1"/>
          <p:nvPr/>
        </p:nvSpPr>
        <p:spPr>
          <a:xfrm>
            <a:off x="441450" y="6088575"/>
            <a:ext cx="6934200" cy="31794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Find the most prominent element in the image. Describe your observation, then connect with your prior knowledge, and finally infer what the artist is hoping to convey.</a:t>
            </a:r>
            <a:endParaRPr b="1" sz="1100">
              <a:solidFill>
                <a:srgbClr val="000000"/>
              </a:solidFill>
              <a:latin typeface="Inter"/>
              <a:ea typeface="Inter"/>
              <a:cs typeface="Inter"/>
              <a:sym typeface="Inter"/>
            </a:endParaRPr>
          </a:p>
        </p:txBody>
      </p:sp>
      <p:graphicFrame>
        <p:nvGraphicFramePr>
          <p:cNvPr id="101" name="Google Shape;101;p15"/>
          <p:cNvGraphicFramePr/>
          <p:nvPr/>
        </p:nvGraphicFramePr>
        <p:xfrm>
          <a:off x="419171" y="6632864"/>
          <a:ext cx="3000000" cy="3000000"/>
        </p:xfrm>
        <a:graphic>
          <a:graphicData uri="http://schemas.openxmlformats.org/drawingml/2006/table">
            <a:tbl>
              <a:tblPr>
                <a:noFill/>
                <a:tableStyleId>{6A2D36A3-F5BA-4DA5-A563-68BD1FDC44B1}</a:tableStyleId>
              </a:tblPr>
              <a:tblGrid>
                <a:gridCol w="2311400"/>
                <a:gridCol w="2311400"/>
                <a:gridCol w="2311400"/>
              </a:tblGrid>
              <a:tr h="399475">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100">
                          <a:latin typeface="Inter"/>
                          <a:ea typeface="Inter"/>
                          <a:cs typeface="Inter"/>
                          <a:sym typeface="Inter"/>
                        </a:rPr>
                        <a:t>Connect</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100">
                          <a:latin typeface="Inter"/>
                          <a:ea typeface="Inter"/>
                          <a:cs typeface="Inter"/>
                          <a:sym typeface="Inter"/>
                        </a:rPr>
                        <a:t>Infer</a:t>
                      </a:r>
                      <a:endParaRPr b="1" sz="1100">
                        <a:latin typeface="Inter"/>
                        <a:ea typeface="Inter"/>
                        <a:cs typeface="Inter"/>
                        <a:sym typeface="Inter"/>
                      </a:endParaRPr>
                    </a:p>
                  </a:txBody>
                  <a:tcPr marT="87275" marB="87275" marR="86050" marL="86050"/>
                </a:tc>
              </a:tr>
              <a:tr h="1852925">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